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508" r:id="rId2"/>
    <p:sldId id="536" r:id="rId3"/>
    <p:sldId id="535" r:id="rId4"/>
    <p:sldId id="537" r:id="rId5"/>
    <p:sldId id="583" r:id="rId6"/>
    <p:sldId id="584" r:id="rId7"/>
    <p:sldId id="585" r:id="rId8"/>
    <p:sldId id="586" r:id="rId9"/>
    <p:sldId id="587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06" r:id="rId29"/>
    <p:sldId id="608" r:id="rId30"/>
    <p:sldId id="607" r:id="rId31"/>
    <p:sldId id="610" r:id="rId32"/>
    <p:sldId id="611" r:id="rId33"/>
    <p:sldId id="609" r:id="rId34"/>
    <p:sldId id="612" r:id="rId35"/>
    <p:sldId id="614" r:id="rId36"/>
    <p:sldId id="613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2" r:id="rId45"/>
    <p:sldId id="623" r:id="rId46"/>
    <p:sldId id="624" r:id="rId47"/>
    <p:sldId id="565" r:id="rId48"/>
    <p:sldId id="509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17" userDrawn="1">
          <p15:clr>
            <a:srgbClr val="A4A3A4"/>
          </p15:clr>
        </p15:guide>
        <p15:guide id="7" orient="horz" pos="913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400"/>
    <a:srgbClr val="FFD400"/>
    <a:srgbClr val="0166C3"/>
    <a:srgbClr val="F96260"/>
    <a:srgbClr val="B3DB4D"/>
    <a:srgbClr val="4FDAB4"/>
    <a:srgbClr val="30C2EC"/>
    <a:srgbClr val="F09E55"/>
    <a:srgbClr val="03C4E3"/>
    <a:srgbClr val="00A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7" autoAdjust="0"/>
    <p:restoredTop sz="91411"/>
  </p:normalViewPr>
  <p:slideViewPr>
    <p:cSldViewPr snapToGrid="0" snapToObjects="1" showGuides="1">
      <p:cViewPr varScale="1">
        <p:scale>
          <a:sx n="90" d="100"/>
          <a:sy n="90" d="100"/>
        </p:scale>
        <p:origin x="616" y="52"/>
      </p:cViewPr>
      <p:guideLst>
        <p:guide orient="horz" pos="1593"/>
        <p:guide pos="506"/>
        <p:guide pos="7151"/>
        <p:guide orient="horz" pos="2886"/>
        <p:guide orient="horz" pos="3929"/>
        <p:guide pos="3817"/>
        <p:guide orient="horz" pos="913"/>
        <p:guide orient="horz" pos="3090"/>
        <p:guide orient="horz" pos="1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85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39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7026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17456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011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F8E0C4-3809-6040-84D2-5A9D664A0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0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FE9913-BF15-E143-89B7-055072147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E20485E1-E141-AB43-8AE0-34B41429F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3000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BAA737D4-73DA-FA43-86DC-F4EFC21F83A6}"/>
              </a:ext>
            </a:extLst>
          </p:cNvPr>
          <p:cNvSpPr/>
          <p:nvPr userDrawn="1"/>
        </p:nvSpPr>
        <p:spPr>
          <a:xfrm>
            <a:off x="0" y="6110868"/>
            <a:ext cx="12192000" cy="764595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44F75A-26EF-C944-B410-A8342C0876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5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10679494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7DAB82-19B7-AB49-B256-F638CFD31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38">
            <a:extLst>
              <a:ext uri="{FF2B5EF4-FFF2-40B4-BE49-F238E27FC236}">
                <a16:creationId xmlns:a16="http://schemas.microsoft.com/office/drawing/2014/main" id="{DE9C1D4D-C84B-A541-BE15-ED639C3E4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10691694" cy="422992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CEFFFB8-F688-894B-AB1B-633F6EAC82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12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4" y="467001"/>
            <a:ext cx="3149460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2FBEC2F-857F-A646-8533-CA193C905ECB}"/>
              </a:ext>
            </a:extLst>
          </p:cNvPr>
          <p:cNvSpPr/>
          <p:nvPr userDrawn="1"/>
        </p:nvSpPr>
        <p:spPr>
          <a:xfrm>
            <a:off x="10734504" y="3265763"/>
            <a:ext cx="736600" cy="2674937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B107B83F-B140-9B4E-A1C0-9FC5B3D54D27}"/>
              </a:ext>
            </a:extLst>
          </p:cNvPr>
          <p:cNvSpPr/>
          <p:nvPr userDrawn="1"/>
        </p:nvSpPr>
        <p:spPr>
          <a:xfrm>
            <a:off x="4515272" y="443647"/>
            <a:ext cx="758825" cy="2698291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3E0BD2-CA4D-6D40-8360-80FCFF2BBC3E}"/>
              </a:ext>
            </a:extLst>
          </p:cNvPr>
          <p:cNvSpPr>
            <a:spLocks noGrp="1" noTextEdit="1"/>
          </p:cNvSpPr>
          <p:nvPr>
            <p:ph type="pic" sz="quarter" idx="11"/>
          </p:nvPr>
        </p:nvSpPr>
        <p:spPr>
          <a:xfrm>
            <a:off x="5385222" y="467001"/>
            <a:ext cx="3587750" cy="2674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E824B7B-FCA9-C947-9B7A-4CE438A61893}"/>
              </a:ext>
            </a:extLst>
          </p:cNvPr>
          <p:cNvSpPr>
            <a:spLocks noGrp="1" noTextEdit="1"/>
          </p:cNvSpPr>
          <p:nvPr>
            <p:ph type="pic" sz="quarter" idx="12"/>
          </p:nvPr>
        </p:nvSpPr>
        <p:spPr>
          <a:xfrm>
            <a:off x="9084097" y="467001"/>
            <a:ext cx="2344737" cy="2674938"/>
          </a:xfrm>
          <a:prstGeom prst="rect">
            <a:avLst/>
          </a:prstGeom>
        </p:spPr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4FBC88F-BAE3-1F4C-BE69-6E21F526953F}"/>
              </a:ext>
            </a:extLst>
          </p:cNvPr>
          <p:cNvSpPr>
            <a:spLocks noGrp="1" noTextEdit="1"/>
          </p:cNvSpPr>
          <p:nvPr>
            <p:ph type="pic" sz="quarter" idx="13"/>
          </p:nvPr>
        </p:nvSpPr>
        <p:spPr>
          <a:xfrm>
            <a:off x="6982247" y="3265764"/>
            <a:ext cx="3586162" cy="2674937"/>
          </a:xfrm>
          <a:prstGeom prst="rect">
            <a:avLst/>
          </a:prstGeom>
        </p:spPr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43CD123C-389B-364A-83A8-4D0AA7AD3A4C}"/>
              </a:ext>
            </a:extLst>
          </p:cNvPr>
          <p:cNvSpPr>
            <a:spLocks noGrp="1" noTextEdit="1"/>
          </p:cNvSpPr>
          <p:nvPr>
            <p:ph type="pic" sz="quarter" idx="15"/>
          </p:nvPr>
        </p:nvSpPr>
        <p:spPr>
          <a:xfrm>
            <a:off x="4515272" y="3265764"/>
            <a:ext cx="2344737" cy="2674937"/>
          </a:xfrm>
          <a:prstGeom prst="rect">
            <a:avLst/>
          </a:prstGeom>
        </p:spPr>
      </p:sp>
      <p:sp>
        <p:nvSpPr>
          <p:cNvPr id="17" name="文本占位符 38">
            <a:extLst>
              <a:ext uri="{FF2B5EF4-FFF2-40B4-BE49-F238E27FC236}">
                <a16:creationId xmlns:a16="http://schemas.microsoft.com/office/drawing/2014/main" id="{D2D0E486-9B5A-7E41-B29E-84E7FD273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653" y="1505656"/>
            <a:ext cx="3550524" cy="443504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2AA68E3-5A09-044B-B8AE-BC407ABB1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025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pic" idx="13"/>
          </p:nvPr>
        </p:nvSpPr>
        <p:spPr>
          <a:xfrm>
            <a:off x="0" y="1651818"/>
            <a:ext cx="12192000" cy="52061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0DA7C812-5D14-F74B-8A63-1FE78D367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D7799-66A2-D648-9210-5431C9371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65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3102" y="0"/>
            <a:ext cx="4048897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D657EB28-F9EC-104F-9D8C-9599A4CDF1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706024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8">
            <a:extLst>
              <a:ext uri="{FF2B5EF4-FFF2-40B4-BE49-F238E27FC236}">
                <a16:creationId xmlns:a16="http://schemas.microsoft.com/office/drawing/2014/main" id="{38C088EE-979E-4941-8E97-5214DFB65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7060244" cy="1608247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3FB9D-141D-5D40-B8CA-4AFBA1F92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342070"/>
            <a:ext cx="1900628" cy="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51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3" r:id="rId3"/>
    <p:sldLayoutId id="2147483696" r:id="rId4"/>
    <p:sldLayoutId id="2147483701" r:id="rId5"/>
    <p:sldLayoutId id="2147483694" r:id="rId6"/>
    <p:sldLayoutId id="2147483697" r:id="rId7"/>
    <p:sldLayoutId id="2147483699" r:id="rId8"/>
    <p:sldLayoutId id="2147483702" r:id="rId9"/>
    <p:sldLayoutId id="2147483700" r:id="rId10"/>
    <p:sldLayoutId id="2147483698" r:id="rId11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5pPr>
      <a:lvl6pPr marL="122428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27000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31572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36144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qW411N7FU/?p=11&amp;share_source=copy_web&amp;vd_source=3ec21da555ff4c3e17bc07dc4fde8604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14D9F7D2-C531-2044-A030-C1E338D11E4D}"/>
              </a:ext>
            </a:extLst>
          </p:cNvPr>
          <p:cNvSpPr txBox="1"/>
          <p:nvPr/>
        </p:nvSpPr>
        <p:spPr bwMode="auto">
          <a:xfrm>
            <a:off x="1" y="2437881"/>
            <a:ext cx="1219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rgbClr val="FFD400"/>
                </a:solidFill>
                <a:latin typeface="Helvetica" pitchFamily="2" charset="0"/>
              </a:rPr>
              <a:t>VV156 Final</a:t>
            </a:r>
            <a:r>
              <a:rPr lang="en-US" altLang="zh-CN" sz="4500" b="1" dirty="0">
                <a:solidFill>
                  <a:srgbClr val="FFD400"/>
                </a:solidFill>
                <a:latin typeface="Helvetica" pitchFamily="2" charset="0"/>
              </a:rPr>
              <a:t> RC Part III</a:t>
            </a:r>
            <a:endParaRPr lang="en-US" sz="4500" b="1" dirty="0">
              <a:solidFill>
                <a:srgbClr val="FFD400"/>
              </a:solidFill>
              <a:latin typeface="Helvetica" pitchFamily="2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9F27C26-BBAD-974B-94AC-D12BE6C7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7" y="4027704"/>
            <a:ext cx="5038725" cy="40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Chengyang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Shi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181B0-7CF3-A048-8DB3-8E836E76B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1" y="1209459"/>
            <a:ext cx="5545656" cy="8362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977B46-610B-0B4E-AFB4-4DD6A70DF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6370" y="5212771"/>
            <a:ext cx="28150780" cy="1024518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DFFFE98-2B3F-2944-9597-610FF605F22A}"/>
              </a:ext>
            </a:extLst>
          </p:cNvPr>
          <p:cNvSpPr txBox="1"/>
          <p:nvPr/>
        </p:nvSpPr>
        <p:spPr bwMode="auto">
          <a:xfrm>
            <a:off x="-36512" y="3200417"/>
            <a:ext cx="12192000" cy="740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ED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and Series</a:t>
            </a:r>
          </a:p>
        </p:txBody>
      </p:sp>
    </p:spTree>
    <p:extLst>
      <p:ext uri="{BB962C8B-B14F-4D97-AF65-F5344CB8AC3E}">
        <p14:creationId xmlns:p14="http://schemas.microsoft.com/office/powerpoint/2010/main" val="16404453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8460C4-69B6-4A34-9393-C30DDA224E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Series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ED93B0-C2ED-47DB-877D-63EF6F48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4954868" cy="27585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02A0B2-5A03-4919-97A2-7FBF8FA3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80"/>
          <a:stretch/>
        </p:blipFill>
        <p:spPr>
          <a:xfrm>
            <a:off x="798653" y="4000219"/>
            <a:ext cx="6811926" cy="26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4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7A3901-19FD-4E9B-9C71-63FC12AB96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7DBF1-8A98-4524-BF24-BBEBAC85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02" y="1015870"/>
            <a:ext cx="7381328" cy="2718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E254CB-35ED-43E3-9A84-C8929B9A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3891898"/>
            <a:ext cx="7912956" cy="20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49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482BB5-8B24-41A4-8818-8CF45C79C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4E6B17-FF9D-4B3D-BEAF-34C3DC5A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406654"/>
            <a:ext cx="9217217" cy="25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296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54032D-7618-4C1B-B030-CE69F9C968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DF1CD-8774-405E-909C-34AEA059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1" y="1176013"/>
            <a:ext cx="1050754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48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53BCDB-F27B-4BC9-A43F-A0D4080E2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17854-174F-4B9E-8A1A-B0C48EDE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1" y="1065490"/>
            <a:ext cx="8018767" cy="2577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3CDC4-C8C8-47FD-B9F7-50DA5D79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0" y="3813065"/>
            <a:ext cx="7061859" cy="25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746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E5A78F-3C5D-4B99-A061-00E7B66B3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B7BAEB-9FA0-4060-8127-8E1600DE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58158"/>
            <a:ext cx="8756473" cy="24778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9E8E7B-38E6-40BA-9042-B3F452361C11}"/>
              </a:ext>
            </a:extLst>
          </p:cNvPr>
          <p:cNvSpPr txBox="1"/>
          <p:nvPr/>
        </p:nvSpPr>
        <p:spPr>
          <a:xfrm>
            <a:off x="798653" y="3596281"/>
            <a:ext cx="66866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Otherwise, it’s inconclusive, try other tests! 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BA096B-D041-4920-8BF1-A02D1717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4166451"/>
            <a:ext cx="8406809" cy="12735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E3DD17-3071-451A-B4A1-DEE80A4AA81B}"/>
              </a:ext>
            </a:extLst>
          </p:cNvPr>
          <p:cNvSpPr txBox="1"/>
          <p:nvPr/>
        </p:nvSpPr>
        <p:spPr>
          <a:xfrm>
            <a:off x="798653" y="5538276"/>
            <a:ext cx="74947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 most time, such test is used to test rational functions! 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8514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2900DC-915E-435F-BC57-6D69688CCF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EF088-BBB7-439B-B862-0519DB6D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7483127" cy="51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42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EBBA35-CA39-4A1B-8596-E28ADF8F9E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BAC2DE-F328-49E5-A6CF-F67AAB62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07256"/>
            <a:ext cx="6474244" cy="31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336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9C725A-7DD8-4E4C-9D24-3585E5060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006A38-A2FF-4269-818B-2769BBC06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"/>
          <a:stretch/>
        </p:blipFill>
        <p:spPr>
          <a:xfrm>
            <a:off x="744279" y="1065987"/>
            <a:ext cx="8016501" cy="44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567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6C2717-5EE1-4C1D-8D57-D9A78E8B3C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453A2-AD62-4468-A5E6-E0EBE456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608888"/>
            <a:ext cx="9621254" cy="29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198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4B6913D-160E-4316-AF38-B10B2689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4"/>
            <a:ext cx="12192000" cy="6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5537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59C654-1F64-4676-87E0-DBD8FD2E9F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04B6E3-9D1C-48B5-8403-6F04D326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0" y="1276049"/>
            <a:ext cx="10621857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117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46EFB7-AD11-4DFD-8B9D-445A75E3C5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2A46B9-1FAF-4026-A330-ADE0F30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20853"/>
            <a:ext cx="8799003" cy="21754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362BEE-2C50-4A1B-8895-6CC66E05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4" y="3561703"/>
            <a:ext cx="7990928" cy="14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263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8CCF51-E7E1-4D41-88CA-0B04EB79A3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D1EBEC-5D16-4FA7-B759-ED7A8207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40092"/>
            <a:ext cx="7934221" cy="50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236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4B2C26-3DA4-459D-ADC8-2174E90EBF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878DD0-CFAC-4D7D-BC89-A717E9B6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7141125" cy="51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6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C3ABBD-55A6-4148-93C3-BFEA1E284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Test of Convergence   (Very Important!!!)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2ED0FC-4D87-4A9D-83A3-DF004C9A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9661451" cy="2214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01AF26-8EF6-49F1-AED4-CF9233DA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7" y="3279715"/>
            <a:ext cx="8083077" cy="25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44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DF8FE-0ED7-49D9-B1F7-D02AD88C2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Strategy for testing of convergence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28FD3E-A48A-4F06-A12A-FE810846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76669"/>
            <a:ext cx="5509461" cy="51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74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F3EBC6-667A-49EC-8167-442DFD7649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Strategy for testing of convergence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93AC42-1963-4878-89F2-EA794DB39397}"/>
              </a:ext>
            </a:extLst>
          </p:cNvPr>
          <p:cNvSpPr txBox="1"/>
          <p:nvPr/>
        </p:nvSpPr>
        <p:spPr>
          <a:xfrm>
            <a:off x="857693" y="1292045"/>
            <a:ext cx="1087176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you find the strategy listed in calculus is too long and you don’t want to read it, you can refer to this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C57E4D-9321-49E2-A84E-C798C634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93" y="1858086"/>
            <a:ext cx="7609757" cy="43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8304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1F5A9E-722A-4B02-8D5A-D2D38B52A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153" y="467001"/>
            <a:ext cx="10691694" cy="598488"/>
          </a:xfrm>
        </p:spPr>
        <p:txBody>
          <a:bodyPr/>
          <a:lstStyle/>
          <a:p>
            <a:r>
              <a:rPr lang="en-US" altLang="zh-CN" dirty="0"/>
              <a:t>Power Series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12DAB-8011-4E84-BAA4-69F71CDF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476615"/>
            <a:ext cx="8075989" cy="28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267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F2729A-8B92-4BED-A8B5-72B23660E0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2" y="304800"/>
            <a:ext cx="10685595" cy="760689"/>
          </a:xfrm>
        </p:spPr>
        <p:txBody>
          <a:bodyPr/>
          <a:lstStyle/>
          <a:p>
            <a:r>
              <a:rPr lang="en-US" altLang="zh-CN" dirty="0"/>
              <a:t>Power Series, IOC &amp; ROC (Very Important!!!)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92B8D0-F215-4961-94D7-CD017A11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6415804" cy="46040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7D7DF6-ACFC-435C-AAFA-3AAE1B9E10E9}"/>
              </a:ext>
            </a:extLst>
          </p:cNvPr>
          <p:cNvSpPr txBox="1"/>
          <p:nvPr/>
        </p:nvSpPr>
        <p:spPr>
          <a:xfrm>
            <a:off x="798652" y="5758233"/>
            <a:ext cx="54107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Check the boundary points separately!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1333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6482DB-E0A1-4E09-92B5-1ADF1ECDE3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331185-1F23-4291-9100-BDB78043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2" y="987517"/>
            <a:ext cx="5297347" cy="51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91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C43AB6A-C1EC-BC45-ABB2-34139DDDA11F}"/>
              </a:ext>
            </a:extLst>
          </p:cNvPr>
          <p:cNvSpPr txBox="1"/>
          <p:nvPr/>
        </p:nvSpPr>
        <p:spPr>
          <a:xfrm>
            <a:off x="1092819" y="1159034"/>
            <a:ext cx="21945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Contents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8AD6A4-7305-724A-A3A6-686A2C18D083}"/>
              </a:ext>
            </a:extLst>
          </p:cNvPr>
          <p:cNvSpPr txBox="1"/>
          <p:nvPr/>
        </p:nvSpPr>
        <p:spPr>
          <a:xfrm>
            <a:off x="1092819" y="2591917"/>
            <a:ext cx="4356509" cy="30110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Series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of Convergence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 Series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Taylor Series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zh-CN" altLang="en-US" b="1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E251A9AC-9791-4682-9A87-9D2340211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80653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396488-670B-48B0-B19C-1ECCB5FD70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Power 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32C10F-C475-465D-8AB6-24EF4C4A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0" y="1179061"/>
            <a:ext cx="7882270" cy="43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9423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53E73-278F-41FF-B062-8B269389A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Taylor 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B8FEC-9138-4009-BEB7-AB5667DE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26688"/>
            <a:ext cx="7870426" cy="2826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FD16C7-F927-4D8B-BAD1-0E61DF8CDCAD}"/>
              </a:ext>
            </a:extLst>
          </p:cNvPr>
          <p:cNvSpPr txBox="1"/>
          <p:nvPr/>
        </p:nvSpPr>
        <p:spPr>
          <a:xfrm>
            <a:off x="798653" y="4397081"/>
            <a:ext cx="1096418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you find it’s hard for you to understand it, refer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3"/>
              </a:rPr>
              <a:t>https://www.bilibili.com/video/BV1qW411N7FU/?p=11&amp;share_source=copy_web&amp;vd_source=3ec21da555ff4c3e17bc07dc4fde8604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13318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48A408-2F75-445D-ACAF-0ACE23F6A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Taylor 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132561-EB67-420A-8837-9DCA8ADFD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/>
          <a:stretch/>
        </p:blipFill>
        <p:spPr>
          <a:xfrm>
            <a:off x="798652" y="1254642"/>
            <a:ext cx="6317701" cy="47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990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E63402-105B-4653-A0D0-821417459A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Example Time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3F72EA-E082-4ABB-A03D-58F57C26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28" y="1065489"/>
            <a:ext cx="6018311" cy="1748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902082-6A3D-4287-AD21-74A37A87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8" y="2814083"/>
            <a:ext cx="6374424" cy="35769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AEA7C4-334B-4A53-BA90-E755F4D5567A}"/>
              </a:ext>
            </a:extLst>
          </p:cNvPr>
          <p:cNvSpPr txBox="1"/>
          <p:nvPr/>
        </p:nvSpPr>
        <p:spPr>
          <a:xfrm>
            <a:off x="6767349" y="1035260"/>
            <a:ext cx="5282886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you find it hard to do such problems at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glance, you can try to find the derivate or integral of it.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Then you may find that you can use Taylor Series to expand the new function in series.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Finally, you can use the series you have got to get the series expression of the original function.  (refer to slide30 and the example in the left)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33720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9859C9-FA36-4450-9F54-DC6D24A17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Exercises!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D9392B-1C02-4576-9723-91063606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7344800" cy="752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AE1D42-EF92-4AFC-B128-9CD5861E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1845501"/>
            <a:ext cx="1886213" cy="9907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D8A65E-511B-4E73-AE51-7E7FA39C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3" y="2836239"/>
            <a:ext cx="2248214" cy="11145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9D7F87-E190-4E05-8076-BDFEC7327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3" y="4068246"/>
            <a:ext cx="1143160" cy="9716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D1D942-720C-47AD-B593-CDB0EF280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53" y="5148214"/>
            <a:ext cx="201958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805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57D20D-7EA6-4FE8-9C30-0BBA7A8B9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E35074-F09D-4A4D-9220-D6750918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298595"/>
            <a:ext cx="9186595" cy="2207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69427B-0619-4FCB-AC00-936141C82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"/>
          <a:stretch/>
        </p:blipFill>
        <p:spPr>
          <a:xfrm>
            <a:off x="772972" y="3739019"/>
            <a:ext cx="10620375" cy="14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6727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512D25-FD8D-4867-9D24-08C22048E0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EC875A-AF31-4DB2-AED3-D183F58C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534914"/>
            <a:ext cx="9297619" cy="892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1EF2D9-0AAB-438E-AD9A-951259BF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817314"/>
            <a:ext cx="10351007" cy="29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303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BE0E7D-ABA6-468A-97EF-4DE8B6233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Exercises!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D85415-202E-49A4-9D31-19E50F0E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8249801" cy="1105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AFF81-516D-4814-BBB0-787C5E41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024848"/>
            <a:ext cx="2076740" cy="10383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13CFDC-6918-4BCC-96F6-DA52D1476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6" y="3129902"/>
            <a:ext cx="1886213" cy="1076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DE9983-59D6-49CB-AED1-6DAA99F65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32" y="4217785"/>
            <a:ext cx="2354198" cy="11726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2A2BD8-BC31-46BE-8D5D-956D64A67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53" y="5360944"/>
            <a:ext cx="3772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3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2770E6-06B2-4939-BADB-0F84C1E36D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09F45F-6C58-4FD9-AE10-85F8ED3D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9" y="1311483"/>
            <a:ext cx="9366162" cy="2117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040E55-36D7-440A-B9BE-887360AB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3527923"/>
            <a:ext cx="8402726" cy="2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4972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F94A82-9C60-4682-8D45-90EFDB804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12A560-20B3-494A-B573-A4BB72C1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59" y="1065490"/>
            <a:ext cx="6589699" cy="25612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3A4D9E-6E30-43F7-9A09-6C55E79B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3" y="3658338"/>
            <a:ext cx="6041213" cy="27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52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971621-8513-4C62-BEC3-1A8BC5CDB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Microsoft YaHei" panose="020B0503020204020204" pitchFamily="34" charset="-122"/>
              </a:rPr>
              <a:t>Sequences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02E841-4691-48D4-B39F-9F7A8F9F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60382"/>
            <a:ext cx="5422605" cy="2508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134879-2B54-4758-A38C-9BD59990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7" y="3764074"/>
            <a:ext cx="5422605" cy="20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80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B92C00-6E04-427C-BA11-F7C9F2C63C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Exercises!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EE31D7B-3753-4028-92E9-ADE8CAD2363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98653" y="1505656"/>
                <a:ext cx="10691694" cy="4229926"/>
              </a:xfrm>
            </p:spPr>
            <p:txBody>
              <a:bodyPr/>
              <a:lstStyle/>
              <a:p>
                <a:r>
                  <a:rPr lang="en-US" altLang="zh-CN" dirty="0"/>
                  <a:t>Find the IOC, ROC of the series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EE31D7B-3753-4028-92E9-ADE8CAD236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98653" y="1505656"/>
                <a:ext cx="10691694" cy="4229926"/>
              </a:xfrm>
              <a:blipFill>
                <a:blip r:embed="rId2"/>
                <a:stretch>
                  <a:fillRect l="-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A55BE4-F6B0-4866-B8D5-1D574C49E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40" y="1341739"/>
            <a:ext cx="1807763" cy="7332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1ACC99-7DCF-4501-9B78-84D554EE1C9B}"/>
              </a:ext>
            </a:extLst>
          </p:cNvPr>
          <p:cNvSpPr txBox="1"/>
          <p:nvPr/>
        </p:nvSpPr>
        <p:spPr>
          <a:xfrm>
            <a:off x="5607603" y="1536952"/>
            <a:ext cx="13564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(Final 23FA)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94037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D0FC62-E99D-45DE-B76F-04D20C619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08C03B-57BA-459E-80A1-3F22BC72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8" y="1178355"/>
            <a:ext cx="7585393" cy="43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8567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8B3304-94BE-4275-BB95-7005C0A8A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B7656-1174-43C4-92D2-026DBD64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184420"/>
            <a:ext cx="5393931" cy="48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549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2A773B-58BC-4C48-9189-0A1763988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Exercises!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E83B8-1E50-430E-8868-D7492EE7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7" y="4104680"/>
            <a:ext cx="6449325" cy="2286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19DB7B-713B-456D-A243-A03E9C34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07" y="1753714"/>
            <a:ext cx="6060011" cy="24118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24383-2012-41F5-B690-1CF3788CDD2D}"/>
              </a:ext>
            </a:extLst>
          </p:cNvPr>
          <p:cNvSpPr txBox="1"/>
          <p:nvPr/>
        </p:nvSpPr>
        <p:spPr>
          <a:xfrm>
            <a:off x="798653" y="916414"/>
            <a:ext cx="1132246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In last year, such problems haven’t appeared in the exams, but this year </a:t>
            </a:r>
            <a:r>
              <a:rPr lang="en-US" altLang="zh-CN" dirty="0" err="1"/>
              <a:t>Prof.Cai</a:t>
            </a:r>
            <a:r>
              <a:rPr lang="en-US" altLang="zh-CN" dirty="0"/>
              <a:t> said that it might appear in the exam ,I’m not quite sure how it will be like in the exam.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These exercises are what I have found from calculus, you can refer to if you want to do some exercises.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9742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38ECEC-3073-491E-8325-19FF3B23D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6C9004-67C4-41EB-A687-3E7B3E55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8259"/>
            <a:ext cx="7457493" cy="47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0719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4404B7-D80F-44A0-9078-70792F735D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294D22-FA26-490B-9D3E-BA20120A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5417809" cy="54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1127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0663CB-828C-46DD-9C50-7553970B7F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FF0C3-1A2E-46F0-8465-4B900C4AB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54" y="1047961"/>
            <a:ext cx="7733510" cy="134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4CBF49-7ABC-4EF9-ADE8-8B7B2EC3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3" y="2324734"/>
            <a:ext cx="7566506" cy="40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4075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64606E-1983-4DDF-B615-34333D7159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James Stewart Calculus Early Transcendentals 7th Edition </a:t>
            </a:r>
          </a:p>
          <a:p>
            <a:r>
              <a:rPr lang="en-US" altLang="zh-CN" dirty="0"/>
              <a:t>VV156 24FA Lecture Slides, </a:t>
            </a:r>
            <a:r>
              <a:rPr lang="en-US" altLang="zh-CN" dirty="0" err="1"/>
              <a:t>Runze</a:t>
            </a:r>
            <a:r>
              <a:rPr lang="en-US" altLang="zh-CN" dirty="0"/>
              <a:t> Cai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8FC6D-FA63-47D7-B951-D17F85DBD4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87006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59AE7706-46A9-3E4A-8A71-2A43EE32304D}"/>
              </a:ext>
            </a:extLst>
          </p:cNvPr>
          <p:cNvSpPr txBox="1"/>
          <p:nvPr/>
        </p:nvSpPr>
        <p:spPr bwMode="auto">
          <a:xfrm>
            <a:off x="0" y="1049072"/>
            <a:ext cx="125747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chemeClr val="tx1"/>
                </a:solidFill>
                <a:latin typeface="Helvetica" pitchFamily="2" charset="0"/>
              </a:rPr>
              <a:t>THANK</a:t>
            </a:r>
            <a:r>
              <a:rPr lang="zh-CN" altLang="en-US" sz="45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4500" b="1" dirty="0">
                <a:solidFill>
                  <a:schemeClr val="tx1"/>
                </a:solidFill>
                <a:latin typeface="Helvetica" pitchFamily="2" charset="0"/>
              </a:rPr>
              <a:t>YOU AND GOOD LUCK</a:t>
            </a:r>
            <a:r>
              <a:rPr lang="zh-CN" altLang="en-US" sz="4500" b="1" dirty="0">
                <a:solidFill>
                  <a:schemeClr val="tx1"/>
                </a:solidFill>
                <a:latin typeface="Helvetica" pitchFamily="2" charset="0"/>
              </a:rPr>
              <a:t>！</a:t>
            </a:r>
            <a:endParaRPr lang="en-US" sz="45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6" name="Picture 2" descr="珂朵莉 - 高清图片，堆糖，美图壁纸兴趣社区">
            <a:extLst>
              <a:ext uri="{FF2B5EF4-FFF2-40B4-BE49-F238E27FC236}">
                <a16:creationId xmlns:a16="http://schemas.microsoft.com/office/drawing/2014/main" id="{FF57D061-B1FF-4B27-B9D4-05188D31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51303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916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F543EA-1924-4E69-BFCE-AD1DEDAF60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</a:rPr>
              <a:t>Sequences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B4079-39E0-4CCD-B1AF-F7365B941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/>
          <a:stretch/>
        </p:blipFill>
        <p:spPr>
          <a:xfrm>
            <a:off x="862696" y="1345995"/>
            <a:ext cx="7735997" cy="22012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C9C65C-6F67-4059-AE7B-E250E9A7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96" y="3934047"/>
            <a:ext cx="8026123" cy="18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761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093A3-34A3-41D9-AA83-24E94B2E3F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800" dirty="0">
                <a:latin typeface="Microsoft YaHei" panose="020B0503020204020204" pitchFamily="34" charset="-122"/>
              </a:rPr>
              <a:t>Sequences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8B896D-CEC5-4E68-AA3A-728CBB16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526846"/>
            <a:ext cx="6814259" cy="40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06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2BD83-8FA3-4927-BB90-B878F4D92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-106326"/>
            <a:ext cx="10691694" cy="1171815"/>
          </a:xfrm>
        </p:spPr>
        <p:txBody>
          <a:bodyPr/>
          <a:lstStyle/>
          <a:p>
            <a:r>
              <a:rPr lang="en-US" altLang="zh-CN" dirty="0"/>
              <a:t>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1A33CC-010C-4A23-A6D3-38146042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47" y="640188"/>
            <a:ext cx="7232474" cy="3024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64AA81-7BD6-4B9D-8F83-0931EEBB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1"/>
          <a:stretch/>
        </p:blipFill>
        <p:spPr>
          <a:xfrm>
            <a:off x="798653" y="3665138"/>
            <a:ext cx="6771728" cy="29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90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3E1D96-819D-4ACB-B60B-013A8B0493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E1C79-B8EB-400A-B15C-B9309A0C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65489"/>
            <a:ext cx="7860806" cy="5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82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FA8534-CB72-45EA-AE1C-932E06D9EA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Series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E99EEF-7A71-43C2-8C62-675B7CCF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203185"/>
            <a:ext cx="9295784" cy="26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361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自定义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F5CD00"/>
      </a:accent1>
      <a:accent2>
        <a:srgbClr val="3F403F"/>
      </a:accent2>
      <a:accent3>
        <a:srgbClr val="DC6D23"/>
      </a:accent3>
      <a:accent4>
        <a:srgbClr val="AA1B10"/>
      </a:accent4>
      <a:accent5>
        <a:srgbClr val="4A5691"/>
      </a:accent5>
      <a:accent6>
        <a:srgbClr val="D5D5D5"/>
      </a:accent6>
      <a:hlink>
        <a:srgbClr val="FFD478"/>
      </a:hlink>
      <a:folHlink>
        <a:srgbClr val="A9A9A9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5326</TotalTime>
  <Words>407</Words>
  <Application>Microsoft Office PowerPoint</Application>
  <PresentationFormat>宽屏</PresentationFormat>
  <Paragraphs>71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Lucida Grande</vt:lpstr>
      <vt:lpstr>Microsoft YaHei</vt:lpstr>
      <vt:lpstr>Arial</vt:lpstr>
      <vt:lpstr>Calibri</vt:lpstr>
      <vt:lpstr>Cambria Math</vt:lpstr>
      <vt:lpstr>Helvetica</vt:lpstr>
      <vt:lpstr>Lato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骋扬 施</cp:lastModifiedBy>
  <cp:revision>259</cp:revision>
  <dcterms:modified xsi:type="dcterms:W3CDTF">2024-12-13T13:10:04Z</dcterms:modified>
</cp:coreProperties>
</file>